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84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654294"/>
            <a:ext cx="9144000" cy="2203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751832"/>
            <a:ext cx="9144000" cy="2106295"/>
          </a:xfrm>
          <a:custGeom>
            <a:avLst/>
            <a:gdLst/>
            <a:ahLst/>
            <a:cxnLst/>
            <a:rect l="l" t="t" r="r" b="b"/>
            <a:pathLst>
              <a:path w="9144000" h="2106295">
                <a:moveTo>
                  <a:pt x="0" y="1691716"/>
                </a:moveTo>
                <a:lnTo>
                  <a:pt x="0" y="2106165"/>
                </a:lnTo>
                <a:lnTo>
                  <a:pt x="9144000" y="2106165"/>
                </a:lnTo>
                <a:lnTo>
                  <a:pt x="9144000" y="1750314"/>
                </a:lnTo>
                <a:lnTo>
                  <a:pt x="2266828" y="1750314"/>
                </a:lnTo>
                <a:lnTo>
                  <a:pt x="1613553" y="1742901"/>
                </a:lnTo>
                <a:lnTo>
                  <a:pt x="0" y="1691716"/>
                </a:lnTo>
                <a:close/>
              </a:path>
              <a:path w="9144000" h="2106295">
                <a:moveTo>
                  <a:pt x="9144000" y="0"/>
                </a:moveTo>
                <a:lnTo>
                  <a:pt x="8953853" y="89626"/>
                </a:lnTo>
                <a:lnTo>
                  <a:pt x="8464392" y="314144"/>
                </a:lnTo>
                <a:lnTo>
                  <a:pt x="8055839" y="493864"/>
                </a:lnTo>
                <a:lnTo>
                  <a:pt x="7664254" y="658598"/>
                </a:lnTo>
                <a:lnTo>
                  <a:pt x="7341069" y="788328"/>
                </a:lnTo>
                <a:lnTo>
                  <a:pt x="7028467" y="907870"/>
                </a:lnTo>
                <a:lnTo>
                  <a:pt x="6775423" y="999981"/>
                </a:lnTo>
                <a:lnTo>
                  <a:pt x="6528624" y="1085500"/>
                </a:lnTo>
                <a:lnTo>
                  <a:pt x="6287566" y="1164647"/>
                </a:lnTo>
                <a:lnTo>
                  <a:pt x="6051747" y="1237642"/>
                </a:lnTo>
                <a:lnTo>
                  <a:pt x="5820664" y="1304704"/>
                </a:lnTo>
                <a:lnTo>
                  <a:pt x="5593815" y="1366054"/>
                </a:lnTo>
                <a:lnTo>
                  <a:pt x="5415046" y="1411168"/>
                </a:lnTo>
                <a:lnTo>
                  <a:pt x="5238407" y="1452879"/>
                </a:lnTo>
                <a:lnTo>
                  <a:pt x="5063642" y="1491299"/>
                </a:lnTo>
                <a:lnTo>
                  <a:pt x="4890493" y="1526541"/>
                </a:lnTo>
                <a:lnTo>
                  <a:pt x="4718701" y="1558718"/>
                </a:lnTo>
                <a:lnTo>
                  <a:pt x="4548012" y="1587941"/>
                </a:lnTo>
                <a:lnTo>
                  <a:pt x="4335806" y="1620488"/>
                </a:lnTo>
                <a:lnTo>
                  <a:pt x="4124415" y="1648816"/>
                </a:lnTo>
                <a:lnTo>
                  <a:pt x="3913339" y="1673145"/>
                </a:lnTo>
                <a:lnTo>
                  <a:pt x="3702072" y="1693694"/>
                </a:lnTo>
                <a:lnTo>
                  <a:pt x="3490114" y="1710683"/>
                </a:lnTo>
                <a:lnTo>
                  <a:pt x="3234143" y="1726680"/>
                </a:lnTo>
                <a:lnTo>
                  <a:pt x="2975583" y="1738245"/>
                </a:lnTo>
                <a:lnTo>
                  <a:pt x="2669499" y="1746646"/>
                </a:lnTo>
                <a:lnTo>
                  <a:pt x="2266828" y="1750314"/>
                </a:lnTo>
                <a:lnTo>
                  <a:pt x="9144000" y="1750314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001511" y="0"/>
            <a:ext cx="3142488" cy="6857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105144" y="0"/>
            <a:ext cx="3039110" cy="6858000"/>
          </a:xfrm>
          <a:custGeom>
            <a:avLst/>
            <a:gdLst/>
            <a:ahLst/>
            <a:cxnLst/>
            <a:rect l="l" t="t" r="r" b="b"/>
            <a:pathLst>
              <a:path w="3039109" h="6858000">
                <a:moveTo>
                  <a:pt x="0" y="0"/>
                </a:moveTo>
                <a:lnTo>
                  <a:pt x="43715" y="43490"/>
                </a:lnTo>
                <a:lnTo>
                  <a:pt x="86826" y="87102"/>
                </a:lnTo>
                <a:lnTo>
                  <a:pt x="129335" y="130832"/>
                </a:lnTo>
                <a:lnTo>
                  <a:pt x="171243" y="174676"/>
                </a:lnTo>
                <a:lnTo>
                  <a:pt x="212553" y="218633"/>
                </a:lnTo>
                <a:lnTo>
                  <a:pt x="253267" y="262698"/>
                </a:lnTo>
                <a:lnTo>
                  <a:pt x="293387" y="306869"/>
                </a:lnTo>
                <a:lnTo>
                  <a:pt x="332915" y="351144"/>
                </a:lnTo>
                <a:lnTo>
                  <a:pt x="371853" y="395519"/>
                </a:lnTo>
                <a:lnTo>
                  <a:pt x="410204" y="439991"/>
                </a:lnTo>
                <a:lnTo>
                  <a:pt x="447969" y="484558"/>
                </a:lnTo>
                <a:lnTo>
                  <a:pt x="485150" y="529216"/>
                </a:lnTo>
                <a:lnTo>
                  <a:pt x="521750" y="573962"/>
                </a:lnTo>
                <a:lnTo>
                  <a:pt x="557770" y="618794"/>
                </a:lnTo>
                <a:lnTo>
                  <a:pt x="593214" y="663709"/>
                </a:lnTo>
                <a:lnTo>
                  <a:pt x="628082" y="708703"/>
                </a:lnTo>
                <a:lnTo>
                  <a:pt x="662378" y="753774"/>
                </a:lnTo>
                <a:lnTo>
                  <a:pt x="696102" y="798919"/>
                </a:lnTo>
                <a:lnTo>
                  <a:pt x="729258" y="844135"/>
                </a:lnTo>
                <a:lnTo>
                  <a:pt x="761847" y="889419"/>
                </a:lnTo>
                <a:lnTo>
                  <a:pt x="793871" y="934768"/>
                </a:lnTo>
                <a:lnTo>
                  <a:pt x="825333" y="980179"/>
                </a:lnTo>
                <a:lnTo>
                  <a:pt x="856235" y="1025649"/>
                </a:lnTo>
                <a:lnTo>
                  <a:pt x="886579" y="1071175"/>
                </a:lnTo>
                <a:lnTo>
                  <a:pt x="916366" y="1116755"/>
                </a:lnTo>
                <a:lnTo>
                  <a:pt x="945599" y="1162385"/>
                </a:lnTo>
                <a:lnTo>
                  <a:pt x="974281" y="1208063"/>
                </a:lnTo>
                <a:lnTo>
                  <a:pt x="1002412" y="1253785"/>
                </a:lnTo>
                <a:lnTo>
                  <a:pt x="1029996" y="1299548"/>
                </a:lnTo>
                <a:lnTo>
                  <a:pt x="1057034" y="1345351"/>
                </a:lnTo>
                <a:lnTo>
                  <a:pt x="1083529" y="1391189"/>
                </a:lnTo>
                <a:lnTo>
                  <a:pt x="1109482" y="1437060"/>
                </a:lnTo>
                <a:lnTo>
                  <a:pt x="1134896" y="1482960"/>
                </a:lnTo>
                <a:lnTo>
                  <a:pt x="1159773" y="1528888"/>
                </a:lnTo>
                <a:lnTo>
                  <a:pt x="1184115" y="1574840"/>
                </a:lnTo>
                <a:lnTo>
                  <a:pt x="1207923" y="1620812"/>
                </a:lnTo>
                <a:lnTo>
                  <a:pt x="1231201" y="1666803"/>
                </a:lnTo>
                <a:lnTo>
                  <a:pt x="1253950" y="1712809"/>
                </a:lnTo>
                <a:lnTo>
                  <a:pt x="1276173" y="1758828"/>
                </a:lnTo>
                <a:lnTo>
                  <a:pt x="1297870" y="1804855"/>
                </a:lnTo>
                <a:lnTo>
                  <a:pt x="1319046" y="1850889"/>
                </a:lnTo>
                <a:lnTo>
                  <a:pt x="1339701" y="1896927"/>
                </a:lnTo>
                <a:lnTo>
                  <a:pt x="1359838" y="1942965"/>
                </a:lnTo>
                <a:lnTo>
                  <a:pt x="1379458" y="1989001"/>
                </a:lnTo>
                <a:lnTo>
                  <a:pt x="1398565" y="2035031"/>
                </a:lnTo>
                <a:lnTo>
                  <a:pt x="1417160" y="2081053"/>
                </a:lnTo>
                <a:lnTo>
                  <a:pt x="1435244" y="2127064"/>
                </a:lnTo>
                <a:lnTo>
                  <a:pt x="1452821" y="2173061"/>
                </a:lnTo>
                <a:lnTo>
                  <a:pt x="1469893" y="2219040"/>
                </a:lnTo>
                <a:lnTo>
                  <a:pt x="1486461" y="2265000"/>
                </a:lnTo>
                <a:lnTo>
                  <a:pt x="1502527" y="2310937"/>
                </a:lnTo>
                <a:lnTo>
                  <a:pt x="1518095" y="2356848"/>
                </a:lnTo>
                <a:lnTo>
                  <a:pt x="1533165" y="2402730"/>
                </a:lnTo>
                <a:lnTo>
                  <a:pt x="1547740" y="2448581"/>
                </a:lnTo>
                <a:lnTo>
                  <a:pt x="1561822" y="2494397"/>
                </a:lnTo>
                <a:lnTo>
                  <a:pt x="1575413" y="2540175"/>
                </a:lnTo>
                <a:lnTo>
                  <a:pt x="1588515" y="2585913"/>
                </a:lnTo>
                <a:lnTo>
                  <a:pt x="1601131" y="2631607"/>
                </a:lnTo>
                <a:lnTo>
                  <a:pt x="1613262" y="2677255"/>
                </a:lnTo>
                <a:lnTo>
                  <a:pt x="1624911" y="2722854"/>
                </a:lnTo>
                <a:lnTo>
                  <a:pt x="1636079" y="2768400"/>
                </a:lnTo>
                <a:lnTo>
                  <a:pt x="1646769" y="2813892"/>
                </a:lnTo>
                <a:lnTo>
                  <a:pt x="1656983" y="2859325"/>
                </a:lnTo>
                <a:lnTo>
                  <a:pt x="1666722" y="2904697"/>
                </a:lnTo>
                <a:lnTo>
                  <a:pt x="1675990" y="2950005"/>
                </a:lnTo>
                <a:lnTo>
                  <a:pt x="1684788" y="2995247"/>
                </a:lnTo>
                <a:lnTo>
                  <a:pt x="1693119" y="3040418"/>
                </a:lnTo>
                <a:lnTo>
                  <a:pt x="1700983" y="3085517"/>
                </a:lnTo>
                <a:lnTo>
                  <a:pt x="1708385" y="3130540"/>
                </a:lnTo>
                <a:lnTo>
                  <a:pt x="1715324" y="3175484"/>
                </a:lnTo>
                <a:lnTo>
                  <a:pt x="1721805" y="3220347"/>
                </a:lnTo>
                <a:lnTo>
                  <a:pt x="1727828" y="3265126"/>
                </a:lnTo>
                <a:lnTo>
                  <a:pt x="1733396" y="3309817"/>
                </a:lnTo>
                <a:lnTo>
                  <a:pt x="1738511" y="3354417"/>
                </a:lnTo>
                <a:lnTo>
                  <a:pt x="1743176" y="3398925"/>
                </a:lnTo>
                <a:lnTo>
                  <a:pt x="1747391" y="3443336"/>
                </a:lnTo>
                <a:lnTo>
                  <a:pt x="1751160" y="3487648"/>
                </a:lnTo>
                <a:lnTo>
                  <a:pt x="1754484" y="3531858"/>
                </a:lnTo>
                <a:lnTo>
                  <a:pt x="1757366" y="3575963"/>
                </a:lnTo>
                <a:lnTo>
                  <a:pt x="1759807" y="3619960"/>
                </a:lnTo>
                <a:lnTo>
                  <a:pt x="1761810" y="3663846"/>
                </a:lnTo>
                <a:lnTo>
                  <a:pt x="1763377" y="3707618"/>
                </a:lnTo>
                <a:lnTo>
                  <a:pt x="1764510" y="3751274"/>
                </a:lnTo>
                <a:lnTo>
                  <a:pt x="1765211" y="3794810"/>
                </a:lnTo>
                <a:lnTo>
                  <a:pt x="1765483" y="3838223"/>
                </a:lnTo>
                <a:lnTo>
                  <a:pt x="1765326" y="3881511"/>
                </a:lnTo>
                <a:lnTo>
                  <a:pt x="1764744" y="3924670"/>
                </a:lnTo>
                <a:lnTo>
                  <a:pt x="1763738" y="3967698"/>
                </a:lnTo>
                <a:lnTo>
                  <a:pt x="1762311" y="4010592"/>
                </a:lnTo>
                <a:lnTo>
                  <a:pt x="1760465" y="4053348"/>
                </a:lnTo>
                <a:lnTo>
                  <a:pt x="1758201" y="4095964"/>
                </a:lnTo>
                <a:lnTo>
                  <a:pt x="1755522" y="4138437"/>
                </a:lnTo>
                <a:lnTo>
                  <a:pt x="1752430" y="4180764"/>
                </a:lnTo>
                <a:lnTo>
                  <a:pt x="1748928" y="4222942"/>
                </a:lnTo>
                <a:lnTo>
                  <a:pt x="1745016" y="4264969"/>
                </a:lnTo>
                <a:lnTo>
                  <a:pt x="1740698" y="4306840"/>
                </a:lnTo>
                <a:lnTo>
                  <a:pt x="1735976" y="4348553"/>
                </a:lnTo>
                <a:lnTo>
                  <a:pt x="1730850" y="4390106"/>
                </a:lnTo>
                <a:lnTo>
                  <a:pt x="1725325" y="4431495"/>
                </a:lnTo>
                <a:lnTo>
                  <a:pt x="1719401" y="4472718"/>
                </a:lnTo>
                <a:lnTo>
                  <a:pt x="1713081" y="4513771"/>
                </a:lnTo>
                <a:lnTo>
                  <a:pt x="1706367" y="4554651"/>
                </a:lnTo>
                <a:lnTo>
                  <a:pt x="1699261" y="4595357"/>
                </a:lnTo>
                <a:lnTo>
                  <a:pt x="1691766" y="4635884"/>
                </a:lnTo>
                <a:lnTo>
                  <a:pt x="1683882" y="4676229"/>
                </a:lnTo>
                <a:lnTo>
                  <a:pt x="1675613" y="4716391"/>
                </a:lnTo>
                <a:lnTo>
                  <a:pt x="1666960" y="4756365"/>
                </a:lnTo>
                <a:lnTo>
                  <a:pt x="1657926" y="4796150"/>
                </a:lnTo>
                <a:lnTo>
                  <a:pt x="1648513" y="4835741"/>
                </a:lnTo>
                <a:lnTo>
                  <a:pt x="1638722" y="4875137"/>
                </a:lnTo>
                <a:lnTo>
                  <a:pt x="1628556" y="4914333"/>
                </a:lnTo>
                <a:lnTo>
                  <a:pt x="1618018" y="4953328"/>
                </a:lnTo>
                <a:lnTo>
                  <a:pt x="1607108" y="4992119"/>
                </a:lnTo>
                <a:lnTo>
                  <a:pt x="1595830" y="5030701"/>
                </a:lnTo>
                <a:lnTo>
                  <a:pt x="1584185" y="5069073"/>
                </a:lnTo>
                <a:lnTo>
                  <a:pt x="1572175" y="5107232"/>
                </a:lnTo>
                <a:lnTo>
                  <a:pt x="1559803" y="5145174"/>
                </a:lnTo>
                <a:lnTo>
                  <a:pt x="1547070" y="5182897"/>
                </a:lnTo>
                <a:lnTo>
                  <a:pt x="1533979" y="5220398"/>
                </a:lnTo>
                <a:lnTo>
                  <a:pt x="1520532" y="5257673"/>
                </a:lnTo>
                <a:lnTo>
                  <a:pt x="1506731" y="5294720"/>
                </a:lnTo>
                <a:lnTo>
                  <a:pt x="1492578" y="5331536"/>
                </a:lnTo>
                <a:lnTo>
                  <a:pt x="1478076" y="5368119"/>
                </a:lnTo>
                <a:lnTo>
                  <a:pt x="1463225" y="5404464"/>
                </a:lnTo>
                <a:lnTo>
                  <a:pt x="1448029" y="5440569"/>
                </a:lnTo>
                <a:lnTo>
                  <a:pt x="1432489" y="5476432"/>
                </a:lnTo>
                <a:lnTo>
                  <a:pt x="1416608" y="5512048"/>
                </a:lnTo>
                <a:lnTo>
                  <a:pt x="1400388" y="5547416"/>
                </a:lnTo>
                <a:lnTo>
                  <a:pt x="1383830" y="5582533"/>
                </a:lnTo>
                <a:lnTo>
                  <a:pt x="1366937" y="5617395"/>
                </a:lnTo>
                <a:lnTo>
                  <a:pt x="1349711" y="5651999"/>
                </a:lnTo>
                <a:lnTo>
                  <a:pt x="1332155" y="5686344"/>
                </a:lnTo>
                <a:lnTo>
                  <a:pt x="1314269" y="5720424"/>
                </a:lnTo>
                <a:lnTo>
                  <a:pt x="1296057" y="5754239"/>
                </a:lnTo>
                <a:lnTo>
                  <a:pt x="1277520" y="5787784"/>
                </a:lnTo>
                <a:lnTo>
                  <a:pt x="1258661" y="5821058"/>
                </a:lnTo>
                <a:lnTo>
                  <a:pt x="1239481" y="5854056"/>
                </a:lnTo>
                <a:lnTo>
                  <a:pt x="1200169" y="5919215"/>
                </a:lnTo>
                <a:lnTo>
                  <a:pt x="1159601" y="5983239"/>
                </a:lnTo>
                <a:lnTo>
                  <a:pt x="1117794" y="6046104"/>
                </a:lnTo>
                <a:lnTo>
                  <a:pt x="1074763" y="6107787"/>
                </a:lnTo>
                <a:lnTo>
                  <a:pt x="1030528" y="6168264"/>
                </a:lnTo>
                <a:lnTo>
                  <a:pt x="985103" y="6227512"/>
                </a:lnTo>
                <a:lnTo>
                  <a:pt x="938506" y="6285508"/>
                </a:lnTo>
                <a:lnTo>
                  <a:pt x="890754" y="6342227"/>
                </a:lnTo>
                <a:lnTo>
                  <a:pt x="841864" y="6397646"/>
                </a:lnTo>
                <a:lnTo>
                  <a:pt x="791852" y="6451743"/>
                </a:lnTo>
                <a:lnTo>
                  <a:pt x="740735" y="6504493"/>
                </a:lnTo>
                <a:lnTo>
                  <a:pt x="688531" y="6555873"/>
                </a:lnTo>
                <a:lnTo>
                  <a:pt x="635256" y="6605859"/>
                </a:lnTo>
                <a:lnTo>
                  <a:pt x="580926" y="6654429"/>
                </a:lnTo>
                <a:lnTo>
                  <a:pt x="525559" y="6701559"/>
                </a:lnTo>
                <a:lnTo>
                  <a:pt x="469172" y="6747224"/>
                </a:lnTo>
                <a:lnTo>
                  <a:pt x="411781" y="6791403"/>
                </a:lnTo>
                <a:lnTo>
                  <a:pt x="353403" y="6834071"/>
                </a:lnTo>
                <a:lnTo>
                  <a:pt x="323850" y="6854831"/>
                </a:lnTo>
                <a:lnTo>
                  <a:pt x="3038855" y="6857999"/>
                </a:lnTo>
                <a:lnTo>
                  <a:pt x="3038855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654294"/>
            <a:ext cx="9144000" cy="22037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751832"/>
            <a:ext cx="9144000" cy="2106295"/>
          </a:xfrm>
          <a:custGeom>
            <a:avLst/>
            <a:gdLst/>
            <a:ahLst/>
            <a:cxnLst/>
            <a:rect l="l" t="t" r="r" b="b"/>
            <a:pathLst>
              <a:path w="9144000" h="2106295">
                <a:moveTo>
                  <a:pt x="0" y="1691716"/>
                </a:moveTo>
                <a:lnTo>
                  <a:pt x="0" y="2106165"/>
                </a:lnTo>
                <a:lnTo>
                  <a:pt x="9144000" y="2106165"/>
                </a:lnTo>
                <a:lnTo>
                  <a:pt x="9144000" y="1750314"/>
                </a:lnTo>
                <a:lnTo>
                  <a:pt x="2266828" y="1750314"/>
                </a:lnTo>
                <a:lnTo>
                  <a:pt x="1613553" y="1742901"/>
                </a:lnTo>
                <a:lnTo>
                  <a:pt x="0" y="1691716"/>
                </a:lnTo>
                <a:close/>
              </a:path>
              <a:path w="9144000" h="2106295">
                <a:moveTo>
                  <a:pt x="9144000" y="0"/>
                </a:moveTo>
                <a:lnTo>
                  <a:pt x="8953853" y="89626"/>
                </a:lnTo>
                <a:lnTo>
                  <a:pt x="8464392" y="314144"/>
                </a:lnTo>
                <a:lnTo>
                  <a:pt x="8055839" y="493864"/>
                </a:lnTo>
                <a:lnTo>
                  <a:pt x="7664254" y="658598"/>
                </a:lnTo>
                <a:lnTo>
                  <a:pt x="7341069" y="788328"/>
                </a:lnTo>
                <a:lnTo>
                  <a:pt x="7028467" y="907870"/>
                </a:lnTo>
                <a:lnTo>
                  <a:pt x="6775423" y="999981"/>
                </a:lnTo>
                <a:lnTo>
                  <a:pt x="6528624" y="1085500"/>
                </a:lnTo>
                <a:lnTo>
                  <a:pt x="6287566" y="1164647"/>
                </a:lnTo>
                <a:lnTo>
                  <a:pt x="6051747" y="1237642"/>
                </a:lnTo>
                <a:lnTo>
                  <a:pt x="5820664" y="1304704"/>
                </a:lnTo>
                <a:lnTo>
                  <a:pt x="5593815" y="1366054"/>
                </a:lnTo>
                <a:lnTo>
                  <a:pt x="5415046" y="1411168"/>
                </a:lnTo>
                <a:lnTo>
                  <a:pt x="5238407" y="1452879"/>
                </a:lnTo>
                <a:lnTo>
                  <a:pt x="5063642" y="1491299"/>
                </a:lnTo>
                <a:lnTo>
                  <a:pt x="4890493" y="1526541"/>
                </a:lnTo>
                <a:lnTo>
                  <a:pt x="4718701" y="1558718"/>
                </a:lnTo>
                <a:lnTo>
                  <a:pt x="4548012" y="1587941"/>
                </a:lnTo>
                <a:lnTo>
                  <a:pt x="4335806" y="1620488"/>
                </a:lnTo>
                <a:lnTo>
                  <a:pt x="4124415" y="1648816"/>
                </a:lnTo>
                <a:lnTo>
                  <a:pt x="3913339" y="1673145"/>
                </a:lnTo>
                <a:lnTo>
                  <a:pt x="3702072" y="1693694"/>
                </a:lnTo>
                <a:lnTo>
                  <a:pt x="3490114" y="1710683"/>
                </a:lnTo>
                <a:lnTo>
                  <a:pt x="3234143" y="1726680"/>
                </a:lnTo>
                <a:lnTo>
                  <a:pt x="2975583" y="1738245"/>
                </a:lnTo>
                <a:lnTo>
                  <a:pt x="2669499" y="1746646"/>
                </a:lnTo>
                <a:lnTo>
                  <a:pt x="2266828" y="1750314"/>
                </a:lnTo>
                <a:lnTo>
                  <a:pt x="9144000" y="1750314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374635" y="5948171"/>
            <a:ext cx="1659635" cy="7909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353555" y="5954266"/>
            <a:ext cx="961644" cy="8305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219" y="577722"/>
            <a:ext cx="440499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641" y="1087085"/>
            <a:ext cx="7339330" cy="4651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8383" y="691895"/>
            <a:ext cx="6047232" cy="5224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769061"/>
            <a:ext cx="63404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Meeting the needs </a:t>
            </a:r>
            <a:r>
              <a:rPr dirty="0"/>
              <a:t>of </a:t>
            </a:r>
            <a:r>
              <a:rPr spc="-5" dirty="0"/>
              <a:t>media</a:t>
            </a:r>
            <a:r>
              <a:rPr spc="-65" dirty="0"/>
              <a:t> </a:t>
            </a:r>
            <a:r>
              <a:rPr spc="-5" dirty="0"/>
              <a:t>outlets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641" y="1739010"/>
            <a:ext cx="7394575" cy="2875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106045" indent="-382270">
              <a:lnSpc>
                <a:spcPct val="100000"/>
              </a:lnSpc>
              <a:spcBef>
                <a:spcPts val="10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95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ensure that hockey gets good coverage </a:t>
            </a:r>
            <a:r>
              <a:rPr sz="1800" dirty="0">
                <a:latin typeface="Arial"/>
                <a:cs typeface="Arial"/>
              </a:rPr>
              <a:t>WE </a:t>
            </a:r>
            <a:r>
              <a:rPr sz="1800" spc="-10" dirty="0">
                <a:latin typeface="Arial"/>
                <a:cs typeface="Arial"/>
              </a:rPr>
              <a:t>need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help them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5" dirty="0">
                <a:latin typeface="Arial"/>
                <a:cs typeface="Arial"/>
              </a:rPr>
              <a:t>help</a:t>
            </a:r>
            <a:r>
              <a:rPr sz="1800" dirty="0">
                <a:latin typeface="Arial"/>
                <a:cs typeface="Arial"/>
              </a:rPr>
              <a:t> us!</a:t>
            </a: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ED13A"/>
              </a:buClr>
              <a:buFont typeface="Arial"/>
              <a:buChar char=""/>
            </a:pPr>
            <a:endParaRPr sz="2600" dirty="0">
              <a:latin typeface="Times New Roman"/>
              <a:cs typeface="Times New Roman"/>
            </a:endParaRPr>
          </a:p>
          <a:p>
            <a:pPr marL="394970" marR="6985" indent="-382270">
              <a:lnSpc>
                <a:spcPct val="100000"/>
              </a:lnSpc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Stephen Findlater (Hook, </a:t>
            </a:r>
            <a:r>
              <a:rPr sz="1800" dirty="0">
                <a:latin typeface="Arial"/>
                <a:cs typeface="Arial"/>
              </a:rPr>
              <a:t>Irish </a:t>
            </a:r>
            <a:r>
              <a:rPr sz="1800" spc="-10" dirty="0">
                <a:latin typeface="Arial"/>
                <a:cs typeface="Arial"/>
              </a:rPr>
              <a:t>Times, </a:t>
            </a:r>
            <a:r>
              <a:rPr sz="1800" dirty="0">
                <a:latin typeface="Arial"/>
                <a:cs typeface="Arial"/>
              </a:rPr>
              <a:t>Irish </a:t>
            </a:r>
            <a:r>
              <a:rPr sz="1800" spc="-5" dirty="0">
                <a:latin typeface="Arial"/>
                <a:cs typeface="Arial"/>
              </a:rPr>
              <a:t>Examiner), Nigel Ringland  (BBC </a:t>
            </a:r>
            <a:r>
              <a:rPr sz="1800" dirty="0">
                <a:latin typeface="Arial"/>
                <a:cs typeface="Arial"/>
              </a:rPr>
              <a:t>NI), </a:t>
            </a:r>
            <a:r>
              <a:rPr sz="1800" spc="-5" dirty="0">
                <a:latin typeface="Arial"/>
                <a:cs typeface="Arial"/>
              </a:rPr>
              <a:t>John </a:t>
            </a:r>
            <a:r>
              <a:rPr sz="1800" dirty="0">
                <a:latin typeface="Arial"/>
                <a:cs typeface="Arial"/>
              </a:rPr>
              <a:t>Flack </a:t>
            </a:r>
            <a:r>
              <a:rPr sz="1800" spc="-5" dirty="0">
                <a:latin typeface="Arial"/>
                <a:cs typeface="Arial"/>
              </a:rPr>
              <a:t>(Belfast </a:t>
            </a:r>
            <a:r>
              <a:rPr sz="1800" spc="-25" dirty="0">
                <a:latin typeface="Arial"/>
                <a:cs typeface="Arial"/>
              </a:rPr>
              <a:t>Telegraph), </a:t>
            </a:r>
            <a:r>
              <a:rPr sz="1800" dirty="0">
                <a:latin typeface="Arial"/>
                <a:cs typeface="Arial"/>
              </a:rPr>
              <a:t>etc. </a:t>
            </a:r>
            <a:r>
              <a:rPr sz="1800" spc="-5" dirty="0">
                <a:latin typeface="Arial"/>
                <a:cs typeface="Arial"/>
              </a:rPr>
              <a:t>All use twitter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10" dirty="0">
                <a:latin typeface="Arial"/>
                <a:cs typeface="Arial"/>
              </a:rPr>
              <a:t>it’s  </a:t>
            </a:r>
            <a:r>
              <a:rPr sz="1800" spc="-5" dirty="0">
                <a:latin typeface="Arial"/>
                <a:cs typeface="Arial"/>
              </a:rPr>
              <a:t>immediacy as tight deadlines, usually 6pm 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Saturday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ED13A"/>
              </a:buClr>
              <a:buFont typeface="Arial"/>
              <a:buChar char=""/>
            </a:pPr>
            <a:endParaRPr sz="2600" dirty="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IE" sz="1800" dirty="0">
                <a:latin typeface="Arial"/>
                <a:cs typeface="Arial"/>
              </a:rPr>
              <a:t>EYHL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Twitter </a:t>
            </a:r>
            <a:r>
              <a:rPr sz="1800" spc="-5" dirty="0">
                <a:latin typeface="Arial"/>
                <a:cs typeface="Arial"/>
              </a:rPr>
              <a:t>regulations came </a:t>
            </a:r>
            <a:r>
              <a:rPr sz="1800" dirty="0">
                <a:latin typeface="Arial"/>
                <a:cs typeface="Arial"/>
              </a:rPr>
              <a:t>from the </a:t>
            </a:r>
            <a:r>
              <a:rPr sz="1800" spc="-5" dirty="0">
                <a:latin typeface="Arial"/>
                <a:cs typeface="Arial"/>
              </a:rPr>
              <a:t>hockey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media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ED13A"/>
              </a:buClr>
              <a:buFont typeface="Arial"/>
              <a:buChar char=""/>
            </a:pP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467994"/>
            <a:ext cx="37922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5" dirty="0"/>
              <a:t>Happy to</a:t>
            </a:r>
            <a:r>
              <a:rPr sz="4600" spc="-50" dirty="0"/>
              <a:t> </a:t>
            </a:r>
            <a:r>
              <a:rPr sz="4600" spc="-5" dirty="0"/>
              <a:t>help!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490219" y="2232161"/>
            <a:ext cx="6590284" cy="1177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10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IE" sz="2600" dirty="0">
                <a:latin typeface="Arial"/>
                <a:cs typeface="Arial"/>
              </a:rPr>
              <a:t>Marketing and Communications Manager</a:t>
            </a:r>
          </a:p>
          <a:p>
            <a:pPr marL="852170" lvl="1" indent="-382270">
              <a:spcBef>
                <a:spcPts val="10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IE" sz="2400" dirty="0">
                <a:latin typeface="Arial"/>
                <a:cs typeface="Arial"/>
              </a:rPr>
              <a:t>Emma Porter</a:t>
            </a:r>
          </a:p>
          <a:p>
            <a:pPr marL="1309370" lvl="2" indent="-382270">
              <a:spcBef>
                <a:spcPts val="10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IE" sz="2400" dirty="0">
                <a:latin typeface="Arial"/>
                <a:cs typeface="Arial"/>
              </a:rPr>
              <a:t>Emma.porter@hockey.ie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219" y="198654"/>
            <a:ext cx="47345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EY </a:t>
            </a:r>
            <a:r>
              <a:rPr sz="3200" spc="-5" dirty="0">
                <a:latin typeface="Arial"/>
                <a:cs typeface="Arial"/>
              </a:rPr>
              <a:t>Promotion </a:t>
            </a:r>
            <a:r>
              <a:rPr sz="3200" dirty="0">
                <a:latin typeface="Arial"/>
                <a:cs typeface="Arial"/>
              </a:rPr>
              <a:t>- </a:t>
            </a:r>
            <a:r>
              <a:rPr sz="3200" spc="-5" dirty="0">
                <a:latin typeface="Arial"/>
                <a:cs typeface="Arial"/>
              </a:rPr>
              <a:t>Shirt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Logo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09" y="2946400"/>
            <a:ext cx="2985516" cy="3401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82269" y="2937611"/>
            <a:ext cx="3121152" cy="3208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2457" y="5027300"/>
            <a:ext cx="754380" cy="6522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64181" y="3475466"/>
            <a:ext cx="461772" cy="399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0219" y="801274"/>
            <a:ext cx="7100570" cy="2224968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53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Make sure all </a:t>
            </a:r>
            <a:r>
              <a:rPr sz="1800" spc="-10" dirty="0">
                <a:latin typeface="Arial"/>
                <a:cs typeface="Arial"/>
              </a:rPr>
              <a:t>your </a:t>
            </a:r>
            <a:r>
              <a:rPr sz="1800" spc="-5" dirty="0">
                <a:latin typeface="Arial"/>
                <a:cs typeface="Arial"/>
              </a:rPr>
              <a:t>team </a:t>
            </a:r>
            <a:r>
              <a:rPr sz="1800" dirty="0">
                <a:latin typeface="Arial"/>
                <a:cs typeface="Arial"/>
              </a:rPr>
              <a:t>kit </a:t>
            </a:r>
            <a:r>
              <a:rPr sz="1800" spc="-10" dirty="0">
                <a:latin typeface="Arial"/>
                <a:cs typeface="Arial"/>
              </a:rPr>
              <a:t>is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correct!</a:t>
            </a:r>
            <a:endParaRPr lang="en-IE" sz="1800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53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IE" dirty="0">
                <a:latin typeface="Arial"/>
                <a:cs typeface="Arial"/>
              </a:rPr>
              <a:t>Now applicable for all EYHL and EYHL Division 2 Teams</a:t>
            </a:r>
            <a:endParaRPr sz="1800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434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dirty="0">
                <a:latin typeface="Arial"/>
                <a:cs typeface="Arial"/>
              </a:rPr>
              <a:t>Get </a:t>
            </a:r>
            <a:r>
              <a:rPr sz="1800" spc="-5" dirty="0">
                <a:latin typeface="Arial"/>
                <a:cs typeface="Arial"/>
              </a:rPr>
              <a:t>in touch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lang="en-IE" sz="1800" spc="-5" dirty="0">
                <a:latin typeface="Arial"/>
                <a:cs typeface="Arial"/>
              </a:rPr>
              <a:t>Emma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 </a:t>
            </a:r>
            <a:r>
              <a:rPr sz="1800" spc="-5" dirty="0">
                <a:latin typeface="Arial"/>
                <a:cs typeface="Arial"/>
              </a:rPr>
              <a:t>some missing </a:t>
            </a:r>
            <a:r>
              <a:rPr sz="1800" spc="-10" dirty="0">
                <a:latin typeface="Arial"/>
                <a:cs typeface="Arial"/>
              </a:rPr>
              <a:t>logo’s, </a:t>
            </a:r>
            <a:r>
              <a:rPr sz="1800" dirty="0">
                <a:latin typeface="Arial"/>
                <a:cs typeface="Arial"/>
              </a:rPr>
              <a:t>kit </a:t>
            </a:r>
            <a:r>
              <a:rPr sz="1800" spc="-5" dirty="0">
                <a:latin typeface="Arial"/>
                <a:cs typeface="Arial"/>
              </a:rPr>
              <a:t>change, new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club</a:t>
            </a:r>
            <a:endParaRPr sz="1800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43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Back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shirt under </a:t>
            </a:r>
            <a:r>
              <a:rPr sz="1800" spc="-10" dirty="0">
                <a:latin typeface="Arial"/>
                <a:cs typeface="Arial"/>
              </a:rPr>
              <a:t>player </a:t>
            </a:r>
            <a:r>
              <a:rPr sz="1800" spc="-5" dirty="0">
                <a:latin typeface="Arial"/>
                <a:cs typeface="Arial"/>
              </a:rPr>
              <a:t>number or shirt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sleeve</a:t>
            </a:r>
            <a:r>
              <a:rPr lang="en-US" sz="1800" spc="-5" dirty="0">
                <a:latin typeface="Arial"/>
                <a:cs typeface="Arial"/>
              </a:rPr>
              <a:t> (two sizes available)</a:t>
            </a:r>
            <a:endParaRPr sz="1800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434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Detailed application instructions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provided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048247"/>
            <a:ext cx="3588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260" dirty="0">
                <a:solidFill>
                  <a:srgbClr val="FF0000"/>
                </a:solidFill>
                <a:latin typeface="Arial"/>
                <a:cs typeface="Arial"/>
              </a:rPr>
              <a:t>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Fine 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will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be applied if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missing!</a:t>
            </a:r>
            <a:endParaRPr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5800" y="2133600"/>
            <a:ext cx="7445375" cy="161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260"/>
              </a:spcBef>
              <a:buClr>
                <a:srgbClr val="7ED13A"/>
              </a:buClr>
              <a:buSzPct val="79545"/>
              <a:tabLst>
                <a:tab pos="394970" algn="l"/>
                <a:tab pos="395605" algn="l"/>
              </a:tabLst>
            </a:pPr>
            <a:endParaRPr lang="en-IE" sz="2800" spc="-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260"/>
              </a:spcBef>
              <a:buClr>
                <a:srgbClr val="7ED13A"/>
              </a:buClr>
              <a:buSzPct val="79545"/>
              <a:tabLst>
                <a:tab pos="394970" algn="l"/>
                <a:tab pos="395605" algn="l"/>
              </a:tabLst>
            </a:pPr>
            <a:r>
              <a:rPr lang="en-IE" sz="2800" spc="-5" dirty="0">
                <a:latin typeface="Arial"/>
                <a:cs typeface="Arial"/>
              </a:rPr>
              <a:t>Best of luck this season!</a:t>
            </a:r>
            <a:endParaRPr lang="en-IE"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140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497" y="563371"/>
            <a:ext cx="34112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Sponsorship</a:t>
            </a:r>
            <a:r>
              <a:rPr spc="-120" dirty="0"/>
              <a:t> </a:t>
            </a:r>
            <a:r>
              <a:rPr dirty="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2516" y="1222324"/>
            <a:ext cx="7366634" cy="37247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105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sz="2000" spc="-5" dirty="0">
                <a:latin typeface="Arial"/>
                <a:cs typeface="Arial"/>
              </a:rPr>
              <a:t>EY </a:t>
            </a:r>
            <a:r>
              <a:rPr sz="2000" dirty="0">
                <a:latin typeface="Arial"/>
                <a:cs typeface="Arial"/>
              </a:rPr>
              <a:t>have come on board for another season </a:t>
            </a:r>
            <a:r>
              <a:rPr lang="en-IE" sz="2000" dirty="0">
                <a:latin typeface="Arial"/>
                <a:cs typeface="Arial"/>
              </a:rPr>
              <a:t>for the EYHL and the EYHL Division 2</a:t>
            </a:r>
            <a:endParaRPr sz="2000" dirty="0">
              <a:latin typeface="Arial"/>
              <a:cs typeface="Arial"/>
            </a:endParaRPr>
          </a:p>
          <a:p>
            <a:pPr marL="394970" marR="224790" indent="-382270">
              <a:lnSpc>
                <a:spcPct val="100000"/>
              </a:lnSpc>
              <a:spcBef>
                <a:spcPts val="480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sz="2000" dirty="0">
                <a:latin typeface="Arial"/>
                <a:cs typeface="Arial"/>
              </a:rPr>
              <a:t>On the back of this, we can confirm that a travel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contribution  will be available to every club this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season</a:t>
            </a:r>
          </a:p>
          <a:p>
            <a:pPr marL="698500" marR="498475" indent="-273050">
              <a:lnSpc>
                <a:spcPct val="100000"/>
              </a:lnSpc>
              <a:spcBef>
                <a:spcPts val="400"/>
              </a:spcBef>
              <a:tabLst>
                <a:tab pos="698500" algn="l"/>
              </a:tabLst>
            </a:pPr>
            <a:r>
              <a:rPr sz="1450" spc="-390" dirty="0">
                <a:solidFill>
                  <a:srgbClr val="7ED13A"/>
                </a:solidFill>
                <a:latin typeface="Arial"/>
                <a:cs typeface="Arial"/>
              </a:rPr>
              <a:t>	</a:t>
            </a:r>
            <a:r>
              <a:rPr sz="1600" spc="-5" dirty="0">
                <a:latin typeface="Arial"/>
                <a:cs typeface="Arial"/>
              </a:rPr>
              <a:t>The umpiring costs </a:t>
            </a:r>
            <a:r>
              <a:rPr sz="1600" spc="-10" dirty="0">
                <a:latin typeface="Arial"/>
                <a:cs typeface="Arial"/>
              </a:rPr>
              <a:t>will </a:t>
            </a:r>
            <a:r>
              <a:rPr sz="1600" spc="-5" dirty="0">
                <a:latin typeface="Arial"/>
                <a:cs typeface="Arial"/>
              </a:rPr>
              <a:t>continue to be paid centrally and not charged  onwards to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clubs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394970" marR="51435" indent="-382270">
              <a:lnSpc>
                <a:spcPct val="100000"/>
              </a:lnSpc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lang="en-IE" sz="2000" dirty="0">
                <a:latin typeface="Arial"/>
                <a:cs typeface="Arial"/>
              </a:rPr>
              <a:t>The IHL </a:t>
            </a:r>
            <a:r>
              <a:rPr sz="2000" dirty="0">
                <a:latin typeface="Arial"/>
                <a:cs typeface="Arial"/>
              </a:rPr>
              <a:t>will continue to be known as EYHL and the EY Hockey Champions </a:t>
            </a:r>
            <a:r>
              <a:rPr sz="2000" spc="-15" dirty="0">
                <a:latin typeface="Arial"/>
                <a:cs typeface="Arial"/>
              </a:rPr>
              <a:t>Trophy </a:t>
            </a:r>
            <a:r>
              <a:rPr sz="2000" dirty="0">
                <a:latin typeface="Arial"/>
                <a:cs typeface="Arial"/>
              </a:rPr>
              <a:t>for the finals</a:t>
            </a:r>
            <a:r>
              <a:rPr sz="2000" spc="-2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weekend</a:t>
            </a:r>
          </a:p>
          <a:p>
            <a:pPr marL="394970" marR="5080" indent="-382270">
              <a:lnSpc>
                <a:spcPct val="100000"/>
              </a:lnSpc>
              <a:spcBef>
                <a:spcPts val="484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lang="en-IE" sz="2000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IHL2 will </a:t>
            </a:r>
            <a:r>
              <a:rPr lang="en-IE" sz="2000" dirty="0">
                <a:latin typeface="Arial"/>
                <a:cs typeface="Arial"/>
              </a:rPr>
              <a:t>continue to </a:t>
            </a:r>
            <a:r>
              <a:rPr sz="2000" dirty="0">
                <a:latin typeface="Arial"/>
                <a:cs typeface="Arial"/>
              </a:rPr>
              <a:t>be known as EYHL Division 2 and the EYHL</a:t>
            </a:r>
            <a:r>
              <a:rPr sz="2000" spc="-2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Division  2 </a:t>
            </a:r>
            <a:r>
              <a:rPr sz="2000" spc="-10" dirty="0">
                <a:latin typeface="Arial"/>
                <a:cs typeface="Arial"/>
              </a:rPr>
              <a:t>Play-off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Finals</a:t>
            </a:r>
          </a:p>
          <a:p>
            <a:pPr marL="394970">
              <a:lnSpc>
                <a:spcPct val="100000"/>
              </a:lnSpc>
            </a:pPr>
            <a:endParaRPr lang="en-US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418845"/>
            <a:ext cx="59709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Promoting the </a:t>
            </a:r>
            <a:r>
              <a:rPr dirty="0"/>
              <a:t>EYHL </a:t>
            </a:r>
            <a:r>
              <a:rPr spc="-5" dirty="0"/>
              <a:t>and</a:t>
            </a:r>
            <a:r>
              <a:rPr spc="-180" dirty="0"/>
              <a:t> </a:t>
            </a:r>
            <a:r>
              <a:rPr dirty="0"/>
              <a:t>Hockey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2516" y="1151382"/>
            <a:ext cx="7703184" cy="51603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722630" indent="-382270">
              <a:lnSpc>
                <a:spcPct val="100000"/>
              </a:lnSpc>
              <a:spcBef>
                <a:spcPts val="100"/>
              </a:spcBef>
              <a:buClr>
                <a:srgbClr val="7ED13A"/>
              </a:buClr>
              <a:buSzPct val="79166"/>
              <a:buChar char=""/>
              <a:tabLst>
                <a:tab pos="394970" algn="l"/>
                <a:tab pos="395605" algn="l"/>
              </a:tabLst>
            </a:pPr>
            <a:r>
              <a:rPr lang="en-US" sz="2400" dirty="0">
                <a:latin typeface="Arial"/>
                <a:cs typeface="Arial"/>
              </a:rPr>
              <a:t>Hockey in Ireland at its highest point, we need you to </a:t>
            </a:r>
            <a:r>
              <a:rPr sz="2400" spc="-5" dirty="0">
                <a:latin typeface="Arial"/>
                <a:cs typeface="Arial"/>
              </a:rPr>
              <a:t>promote Hockey and  EYHL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every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opportunity!</a:t>
            </a:r>
            <a:endParaRPr sz="2400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484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sz="2000" dirty="0">
                <a:latin typeface="Arial"/>
                <a:cs typeface="Arial"/>
              </a:rPr>
              <a:t>Clubs need to play their part in promoting the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EYHL</a:t>
            </a:r>
          </a:p>
          <a:p>
            <a:pPr marL="698500" lvl="1" indent="-273050">
              <a:lnSpc>
                <a:spcPct val="100000"/>
              </a:lnSpc>
              <a:spcBef>
                <a:spcPts val="400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Think about all aspect of presentation of the match – not just a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fixture!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4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Match program and meeting minimum requirements for game</a:t>
            </a:r>
            <a:r>
              <a:rPr sz="1600" spc="1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presentation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4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Social Media, </a:t>
            </a:r>
            <a:r>
              <a:rPr sz="1600" spc="-15" dirty="0">
                <a:latin typeface="Arial"/>
                <a:cs typeface="Arial"/>
              </a:rPr>
              <a:t>Twitter; </a:t>
            </a:r>
            <a:r>
              <a:rPr sz="1600" spc="-5" dirty="0">
                <a:latin typeface="Arial"/>
                <a:cs typeface="Arial"/>
              </a:rPr>
              <a:t>providing content, photos and video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clips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0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Getting results in on time and out on social media to minimum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standard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5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45" dirty="0">
                <a:latin typeface="Arial"/>
                <a:cs typeface="Arial"/>
              </a:rPr>
              <a:t>Your </a:t>
            </a:r>
            <a:r>
              <a:rPr sz="1600" spc="-5" dirty="0">
                <a:latin typeface="Arial"/>
                <a:cs typeface="Arial"/>
              </a:rPr>
              <a:t>club info on the HI website needs to be up to</a:t>
            </a:r>
            <a:r>
              <a:rPr sz="1600" spc="1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date!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5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EY - Shirt logo, ground signage – portable, so can be erected for each</a:t>
            </a:r>
            <a:r>
              <a:rPr sz="1600" spc="1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game</a:t>
            </a:r>
            <a:endParaRPr sz="1600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465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sz="2000" dirty="0">
                <a:latin typeface="Arial"/>
                <a:cs typeface="Arial"/>
              </a:rPr>
              <a:t>PR person is key – need to think PR at every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opportunity</a:t>
            </a:r>
          </a:p>
          <a:p>
            <a:pPr marL="698500" lvl="1" indent="-273050">
              <a:lnSpc>
                <a:spcPct val="100000"/>
              </a:lnSpc>
              <a:spcBef>
                <a:spcPts val="400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Every </a:t>
            </a:r>
            <a:r>
              <a:rPr sz="1600" dirty="0">
                <a:latin typeface="Arial"/>
                <a:cs typeface="Arial"/>
              </a:rPr>
              <a:t>aspect </a:t>
            </a:r>
            <a:r>
              <a:rPr sz="1600" spc="-5" dirty="0">
                <a:latin typeface="Arial"/>
                <a:cs typeface="Arial"/>
              </a:rPr>
              <a:t>of the game – HP players, transfers, </a:t>
            </a:r>
            <a:r>
              <a:rPr sz="1600" spc="-25" dirty="0">
                <a:latin typeface="Arial"/>
                <a:cs typeface="Arial"/>
              </a:rPr>
              <a:t>injury, </a:t>
            </a:r>
            <a:r>
              <a:rPr sz="1600" spc="-5" dirty="0">
                <a:latin typeface="Arial"/>
                <a:cs typeface="Arial"/>
              </a:rPr>
              <a:t>etc. All information</a:t>
            </a:r>
            <a:r>
              <a:rPr sz="1600" spc="1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is</a:t>
            </a:r>
            <a:endParaRPr sz="1600" dirty="0">
              <a:latin typeface="Arial"/>
              <a:cs typeface="Arial"/>
            </a:endParaRPr>
          </a:p>
          <a:p>
            <a:pPr marR="2531110" algn="ctr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Arial"/>
                <a:cs typeface="Arial"/>
              </a:rPr>
              <a:t>news </a:t>
            </a:r>
            <a:r>
              <a:rPr sz="1600" spc="-5" dirty="0">
                <a:latin typeface="Arial"/>
                <a:cs typeface="Arial"/>
              </a:rPr>
              <a:t>– get it out </a:t>
            </a:r>
            <a:r>
              <a:rPr sz="1600" spc="-10" dirty="0">
                <a:latin typeface="Arial"/>
                <a:cs typeface="Arial"/>
              </a:rPr>
              <a:t>there!! On </a:t>
            </a:r>
            <a:r>
              <a:rPr sz="1600" spc="-5" dirty="0">
                <a:latin typeface="Arial"/>
                <a:cs typeface="Arial"/>
              </a:rPr>
              <a:t>every</a:t>
            </a:r>
            <a:r>
              <a:rPr sz="1600" spc="1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channel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0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Immediacy of information and video content is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king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5"/>
              </a:spcBef>
              <a:buClr>
                <a:srgbClr val="7ED13A"/>
              </a:buClr>
              <a:buSzPct val="90625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Local and national coverage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00" spc="-15" dirty="0">
                <a:latin typeface="Arial"/>
                <a:cs typeface="Arial"/>
              </a:rPr>
              <a:t>We </a:t>
            </a:r>
            <a:r>
              <a:rPr sz="2000" dirty="0">
                <a:latin typeface="Arial"/>
                <a:cs typeface="Arial"/>
              </a:rPr>
              <a:t>all need to play our part to promote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hockey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467994"/>
            <a:ext cx="174498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260" dirty="0"/>
              <a:t>T</a:t>
            </a:r>
            <a:r>
              <a:rPr sz="4600" spc="-5" dirty="0"/>
              <a:t>witter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572516" y="1368678"/>
            <a:ext cx="6936105" cy="401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10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Considered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be a public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forum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ED13A"/>
              </a:buClr>
              <a:buFont typeface="Arial"/>
              <a:buChar char=""/>
            </a:pPr>
            <a:endParaRPr sz="2600" dirty="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US" sz="1800" spc="-5" dirty="0">
                <a:latin typeface="Arial"/>
                <a:cs typeface="Arial"/>
              </a:rPr>
              <a:t>1.4 million</a:t>
            </a:r>
            <a:r>
              <a:rPr sz="1800" spc="-5" dirty="0">
                <a:latin typeface="Arial"/>
                <a:cs typeface="Arial"/>
              </a:rPr>
              <a:t> people on </a:t>
            </a:r>
            <a:r>
              <a:rPr sz="1800" spc="-20" dirty="0">
                <a:latin typeface="Arial"/>
                <a:cs typeface="Arial"/>
              </a:rPr>
              <a:t>Twitter 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Ireland</a:t>
            </a:r>
            <a:endParaRPr lang="en-US" sz="1800" spc="-5" dirty="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lang="en-IE" spc="-5" dirty="0">
                <a:latin typeface="Arial"/>
                <a:cs typeface="Arial"/>
              </a:rPr>
              <a:t>68% of Irish Enterprises use social media – prospective sponsors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ED13A"/>
              </a:buClr>
              <a:buFont typeface="Arial"/>
              <a:buChar char=""/>
            </a:pPr>
            <a:endParaRPr sz="2600" dirty="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10" dirty="0">
                <a:latin typeface="Arial"/>
                <a:cs typeface="Arial"/>
              </a:rPr>
              <a:t>92%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Irish </a:t>
            </a:r>
            <a:r>
              <a:rPr sz="1800" spc="-5" dirty="0">
                <a:latin typeface="Arial"/>
                <a:cs typeface="Arial"/>
              </a:rPr>
              <a:t>Journalists use </a:t>
            </a:r>
            <a:r>
              <a:rPr sz="1800" spc="-20" dirty="0">
                <a:latin typeface="Arial"/>
                <a:cs typeface="Arial"/>
              </a:rPr>
              <a:t>Twitter </a:t>
            </a:r>
            <a:r>
              <a:rPr sz="1800" spc="-5" dirty="0">
                <a:latin typeface="Arial"/>
                <a:cs typeface="Arial"/>
              </a:rPr>
              <a:t>every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day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ED13A"/>
              </a:buClr>
              <a:buFont typeface="Arial"/>
              <a:buChar char=""/>
            </a:pPr>
            <a:endParaRPr sz="2600" dirty="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#EYHL</a:t>
            </a:r>
            <a:endParaRPr sz="18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95"/>
              </a:spcBef>
              <a:buClr>
                <a:srgbClr val="7ED13A"/>
              </a:buClr>
              <a:buSzPct val="90625"/>
              <a:buChar char=""/>
              <a:tabLst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The channel to get info on the final result and info on each game as</a:t>
            </a:r>
            <a:r>
              <a:rPr sz="1600" spc="170" dirty="0">
                <a:latin typeface="Arial"/>
                <a:cs typeface="Arial"/>
              </a:rPr>
              <a:t> </a:t>
            </a:r>
            <a:r>
              <a:rPr sz="1600" spc="-155" dirty="0">
                <a:latin typeface="Arial"/>
                <a:cs typeface="Arial"/>
              </a:rPr>
              <a:t>it</a:t>
            </a:r>
            <a:endParaRPr sz="1600" dirty="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progresses – this is a HOST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responsibility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5"/>
              </a:spcBef>
              <a:buClr>
                <a:srgbClr val="7ED13A"/>
              </a:buClr>
              <a:buSzPct val="90625"/>
              <a:buChar char=""/>
              <a:tabLst>
                <a:tab pos="699135" algn="l"/>
              </a:tabLst>
            </a:pPr>
            <a:r>
              <a:rPr sz="1600" spc="-5" dirty="0">
                <a:latin typeface="Arial"/>
                <a:cs typeface="Arial"/>
              </a:rPr>
              <a:t>Minimum 4 tweets per </a:t>
            </a:r>
            <a:r>
              <a:rPr sz="1600" dirty="0">
                <a:latin typeface="Arial"/>
                <a:cs typeface="Arial"/>
              </a:rPr>
              <a:t>game, </a:t>
            </a:r>
            <a:r>
              <a:rPr sz="1600" spc="-5" dirty="0">
                <a:latin typeface="Arial"/>
                <a:cs typeface="Arial"/>
              </a:rPr>
              <a:t>to cover pertinent press</a:t>
            </a:r>
            <a:r>
              <a:rPr sz="1600" spc="1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requirements</a:t>
            </a:r>
            <a:endParaRPr sz="1600" dirty="0">
              <a:latin typeface="Arial"/>
              <a:cs typeface="Arial"/>
            </a:endParaRPr>
          </a:p>
          <a:p>
            <a:pPr marL="698500" lvl="1" indent="-273050">
              <a:lnSpc>
                <a:spcPct val="100000"/>
              </a:lnSpc>
              <a:spcBef>
                <a:spcPts val="384"/>
              </a:spcBef>
              <a:buClr>
                <a:srgbClr val="7ED13A"/>
              </a:buClr>
              <a:buSzPct val="90625"/>
              <a:buChar char=""/>
              <a:tabLst>
                <a:tab pos="699135" algn="l"/>
              </a:tabLst>
            </a:pPr>
            <a:r>
              <a:rPr sz="1600" spc="-10" dirty="0">
                <a:latin typeface="Arial"/>
                <a:cs typeface="Arial"/>
              </a:rPr>
              <a:t>Content </a:t>
            </a:r>
            <a:r>
              <a:rPr sz="1600" spc="-5" dirty="0">
                <a:latin typeface="Arial"/>
                <a:cs typeface="Arial"/>
              </a:rPr>
              <a:t>must follow standard outlined in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Regulations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285368"/>
            <a:ext cx="56769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5" dirty="0"/>
              <a:t>What should you do</a:t>
            </a:r>
            <a:r>
              <a:rPr sz="4600" spc="-25" dirty="0"/>
              <a:t> </a:t>
            </a:r>
            <a:r>
              <a:rPr sz="4600" spc="-5" dirty="0"/>
              <a:t>?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572516" y="1178496"/>
            <a:ext cx="7211059" cy="128841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535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Use </a:t>
            </a:r>
            <a:r>
              <a:rPr sz="1800" spc="-15" dirty="0">
                <a:latin typeface="Arial"/>
                <a:cs typeface="Arial"/>
              </a:rPr>
              <a:t>your </a:t>
            </a:r>
            <a:r>
              <a:rPr sz="1800" spc="-5" dirty="0">
                <a:latin typeface="Arial"/>
                <a:cs typeface="Arial"/>
              </a:rPr>
              <a:t>Club twitter </a:t>
            </a:r>
            <a:r>
              <a:rPr sz="1800" spc="-10" dirty="0">
                <a:latin typeface="Arial"/>
                <a:cs typeface="Arial"/>
              </a:rPr>
              <a:t>handle </a:t>
            </a:r>
            <a:r>
              <a:rPr sz="1800" dirty="0">
                <a:latin typeface="Arial"/>
                <a:cs typeface="Arial"/>
              </a:rPr>
              <a:t>NOT </a:t>
            </a:r>
            <a:r>
              <a:rPr sz="1800" spc="-15" dirty="0">
                <a:latin typeface="Arial"/>
                <a:cs typeface="Arial"/>
              </a:rPr>
              <a:t>your </a:t>
            </a:r>
            <a:r>
              <a:rPr sz="1800" spc="-10" dirty="0">
                <a:latin typeface="Arial"/>
                <a:cs typeface="Arial"/>
              </a:rPr>
              <a:t>personal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account</a:t>
            </a:r>
            <a:endParaRPr sz="1800">
              <a:latin typeface="Arial"/>
              <a:cs typeface="Arial"/>
            </a:endParaRPr>
          </a:p>
          <a:p>
            <a:pPr marL="394970" indent="-382270">
              <a:lnSpc>
                <a:spcPct val="100000"/>
              </a:lnSpc>
              <a:spcBef>
                <a:spcPts val="434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20" dirty="0">
                <a:latin typeface="Arial"/>
                <a:cs typeface="Arial"/>
              </a:rPr>
              <a:t>Twitter </a:t>
            </a:r>
            <a:r>
              <a:rPr sz="1800" spc="-5" dirty="0">
                <a:latin typeface="Arial"/>
                <a:cs typeface="Arial"/>
              </a:rPr>
              <a:t>‘Thread’ is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preferred</a:t>
            </a:r>
            <a:endParaRPr sz="1800">
              <a:latin typeface="Arial"/>
              <a:cs typeface="Arial"/>
            </a:endParaRPr>
          </a:p>
          <a:p>
            <a:pPr marL="394970" marR="5080" indent="-382270">
              <a:lnSpc>
                <a:spcPct val="100000"/>
              </a:lnSpc>
              <a:spcBef>
                <a:spcPts val="430"/>
              </a:spcBef>
              <a:buClr>
                <a:srgbClr val="7ED13A"/>
              </a:buClr>
              <a:buSzPct val="80555"/>
              <a:buChar char=""/>
              <a:tabLst>
                <a:tab pos="394970" algn="l"/>
                <a:tab pos="395605" algn="l"/>
              </a:tabLst>
            </a:pPr>
            <a:r>
              <a:rPr sz="1800" spc="-5" dirty="0">
                <a:latin typeface="Arial"/>
                <a:cs typeface="Arial"/>
              </a:rPr>
              <a:t>Even better a post </a:t>
            </a:r>
            <a:r>
              <a:rPr sz="1800" dirty="0">
                <a:latin typeface="Arial"/>
                <a:cs typeface="Arial"/>
              </a:rPr>
              <a:t>match VIDEO </a:t>
            </a:r>
            <a:r>
              <a:rPr sz="1800" spc="-5" dirty="0">
                <a:latin typeface="Arial"/>
                <a:cs typeface="Arial"/>
              </a:rPr>
              <a:t>interview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30 seconds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10" dirty="0">
                <a:latin typeface="Arial"/>
                <a:cs typeface="Arial"/>
              </a:rPr>
              <a:t>player  </a:t>
            </a:r>
            <a:r>
              <a:rPr sz="1800" spc="-5" dirty="0">
                <a:latin typeface="Arial"/>
                <a:cs typeface="Arial"/>
              </a:rPr>
              <a:t>or coach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4631" y="2763011"/>
            <a:ext cx="2272284" cy="1761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17520" y="2764535"/>
            <a:ext cx="2034539" cy="17602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09615" y="2763011"/>
            <a:ext cx="2718816" cy="1208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7243" y="4681220"/>
            <a:ext cx="196151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indent="-95885">
              <a:lnSpc>
                <a:spcPct val="100000"/>
              </a:lnSpc>
              <a:spcBef>
                <a:spcPts val="100"/>
              </a:spcBef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Name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competition</a:t>
            </a:r>
            <a:endParaRPr sz="1800">
              <a:latin typeface="Arial"/>
              <a:cs typeface="Arial"/>
            </a:endParaRPr>
          </a:p>
          <a:p>
            <a:pPr marL="10858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65" dirty="0">
                <a:latin typeface="Arial"/>
                <a:cs typeface="Arial"/>
              </a:rPr>
              <a:t>Tag </a:t>
            </a:r>
            <a:r>
              <a:rPr sz="1800" spc="-5" dirty="0">
                <a:latin typeface="Arial"/>
                <a:cs typeface="Arial"/>
              </a:rPr>
              <a:t>both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teams</a:t>
            </a:r>
            <a:endParaRPr sz="1800">
              <a:latin typeface="Arial"/>
              <a:cs typeface="Arial"/>
            </a:endParaRPr>
          </a:p>
          <a:p>
            <a:pPr marL="10858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Use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Images</a:t>
            </a:r>
            <a:endParaRPr sz="1800">
              <a:latin typeface="Arial"/>
              <a:cs typeface="Arial"/>
            </a:endParaRPr>
          </a:p>
          <a:p>
            <a:pPr marL="10858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Use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video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7200" y="4681220"/>
            <a:ext cx="21272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marR="5080" indent="-95885">
              <a:lnSpc>
                <a:spcPct val="100000"/>
              </a:lnSpc>
              <a:spcBef>
                <a:spcPts val="100"/>
              </a:spcBef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Add actions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cards, 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time</a:t>
            </a:r>
            <a:endParaRPr sz="1800">
              <a:latin typeface="Arial"/>
              <a:cs typeface="Arial"/>
            </a:endParaRPr>
          </a:p>
          <a:p>
            <a:pPr marL="108585" marR="43751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Use videos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and  images</a:t>
            </a:r>
            <a:endParaRPr sz="1800">
              <a:latin typeface="Arial"/>
              <a:cs typeface="Arial"/>
            </a:endParaRPr>
          </a:p>
          <a:p>
            <a:pPr marL="10858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Add end </a:t>
            </a:r>
            <a:r>
              <a:rPr sz="1800" dirty="0">
                <a:latin typeface="Arial"/>
                <a:cs typeface="Arial"/>
              </a:rPr>
              <a:t>Q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score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02377" y="4139565"/>
            <a:ext cx="281559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indent="-95885">
              <a:lnSpc>
                <a:spcPct val="100000"/>
              </a:lnSpc>
              <a:spcBef>
                <a:spcPts val="100"/>
              </a:spcBef>
              <a:buChar char="•"/>
              <a:tabLst>
                <a:tab pos="109220" algn="l"/>
              </a:tabLst>
            </a:pPr>
            <a:r>
              <a:rPr sz="1800" spc="-5" dirty="0">
                <a:latin typeface="Arial"/>
                <a:cs typeface="Arial"/>
              </a:rPr>
              <a:t>Final score and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scorers.</a:t>
            </a:r>
            <a:endParaRPr sz="1800">
              <a:latin typeface="Arial"/>
              <a:cs typeface="Arial"/>
            </a:endParaRPr>
          </a:p>
          <a:p>
            <a:pPr marL="10858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dirty="0">
                <a:latin typeface="Arial"/>
                <a:cs typeface="Arial"/>
              </a:rPr>
              <a:t>Both teams, </a:t>
            </a:r>
            <a:r>
              <a:rPr sz="1800" spc="-5" dirty="0">
                <a:latin typeface="Arial"/>
                <a:cs typeface="Arial"/>
              </a:rPr>
              <a:t>no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nicknames</a:t>
            </a:r>
            <a:endParaRPr sz="1800">
              <a:latin typeface="Arial"/>
              <a:cs typeface="Arial"/>
            </a:endParaRPr>
          </a:p>
          <a:p>
            <a:pPr marL="108585" marR="15240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65" dirty="0">
                <a:latin typeface="Arial"/>
                <a:cs typeface="Arial"/>
              </a:rPr>
              <a:t>Tag </a:t>
            </a:r>
            <a:r>
              <a:rPr sz="1800" spc="-10" dirty="0">
                <a:latin typeface="Arial"/>
                <a:cs typeface="Arial"/>
              </a:rPr>
              <a:t>your </a:t>
            </a:r>
            <a:r>
              <a:rPr sz="1800" spc="-5" dirty="0">
                <a:latin typeface="Arial"/>
                <a:cs typeface="Arial"/>
              </a:rPr>
              <a:t>sponsors and </a:t>
            </a:r>
            <a:r>
              <a:rPr sz="1800" dirty="0">
                <a:latin typeface="Arial"/>
                <a:cs typeface="Arial"/>
              </a:rPr>
              <a:t>EY  </a:t>
            </a:r>
            <a:r>
              <a:rPr sz="1800" spc="-5" dirty="0">
                <a:latin typeface="Arial"/>
                <a:cs typeface="Arial"/>
              </a:rPr>
              <a:t>and Hockey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Ireland</a:t>
            </a:r>
            <a:endParaRPr sz="1800">
              <a:latin typeface="Arial"/>
              <a:cs typeface="Arial"/>
            </a:endParaRPr>
          </a:p>
          <a:p>
            <a:pPr marL="108585" indent="-95885">
              <a:lnSpc>
                <a:spcPct val="100000"/>
              </a:lnSpc>
              <a:buChar char="•"/>
              <a:tabLst>
                <a:tab pos="109220" algn="l"/>
              </a:tabLst>
            </a:pPr>
            <a:r>
              <a:rPr sz="1800" spc="-65" dirty="0">
                <a:latin typeface="Arial"/>
                <a:cs typeface="Arial"/>
              </a:rPr>
              <a:t>Tag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journalists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389889"/>
            <a:ext cx="58267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Twitter </a:t>
            </a:r>
            <a:r>
              <a:rPr spc="-5" dirty="0"/>
              <a:t>Handles </a:t>
            </a:r>
            <a:r>
              <a:rPr dirty="0"/>
              <a:t>– EYHL</a:t>
            </a:r>
            <a:r>
              <a:rPr spc="-150" dirty="0"/>
              <a:t> </a:t>
            </a:r>
            <a:r>
              <a:rPr spc="-15" dirty="0"/>
              <a:t>Women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51342"/>
              </p:ext>
            </p:extLst>
          </p:nvPr>
        </p:nvGraphicFramePr>
        <p:xfrm>
          <a:off x="434975" y="1046225"/>
          <a:ext cx="5073015" cy="5332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1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1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Pegasus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@pegasushockey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UCD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@UCDLadiesHockey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96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Muckross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@MuckrossHC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spc="-5" dirty="0">
                          <a:latin typeface="Arial"/>
                          <a:cs typeface="Arial"/>
                        </a:rPr>
                        <a:t>Catholic Institute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dirty="0">
                          <a:latin typeface="Arial"/>
                          <a:cs typeface="Arial"/>
                        </a:rPr>
                        <a:t>InstaLadies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Railway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Union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@RailwayUnionHC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Old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Alex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@OldAlexHC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Pembroke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Wanderers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@PWHC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Cork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Harlequins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@Cork_Harlequins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Loreto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@LoretoHC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Belfast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Harlequins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dirty="0">
                          <a:latin typeface="Arial"/>
                          <a:cs typeface="Arial"/>
                        </a:rPr>
                        <a:t>BelfastQuinsLHC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@EY_Ireland</a:t>
                      </a: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Hockey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@irishhockey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96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Stephen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Findlater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@hookhockey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Nigel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@nigelringland</a:t>
                      </a:r>
                      <a:endParaRPr lang="en-IE"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John Flack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@Flackeroos</a:t>
                      </a: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466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322833"/>
            <a:ext cx="63620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Twitter </a:t>
            </a:r>
            <a:r>
              <a:rPr spc="-5" dirty="0"/>
              <a:t>Handles </a:t>
            </a:r>
            <a:r>
              <a:rPr dirty="0"/>
              <a:t>– EYHLD2</a:t>
            </a:r>
            <a:r>
              <a:rPr spc="-35" dirty="0"/>
              <a:t> </a:t>
            </a:r>
            <a:r>
              <a:rPr spc="-15" dirty="0"/>
              <a:t>Women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77235"/>
              </p:ext>
            </p:extLst>
          </p:nvPr>
        </p:nvGraphicFramePr>
        <p:xfrm>
          <a:off x="434975" y="1046225"/>
          <a:ext cx="5074285" cy="5332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UCC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@UCCLadiesHockey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Corinthians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@CorinthiansHock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96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Trinity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College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@DULHC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Greenfields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@GreenfieldsHC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Queens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University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@QUBHC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Cork Church of Ireland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spc="-5" dirty="0">
                          <a:latin typeface="Arial"/>
                          <a:cs typeface="Arial"/>
                        </a:rPr>
                        <a:t>CorkCofI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Lurgan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@Lurganladies_hc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Ards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dirty="0">
                          <a:latin typeface="Arial"/>
                          <a:cs typeface="Arial"/>
                        </a:rPr>
                        <a:t>ards_lhc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NUIG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spc="-5" dirty="0">
                          <a:latin typeface="Arial"/>
                          <a:cs typeface="Arial"/>
                        </a:rPr>
                        <a:t>NUIG_L_Hockey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Monkstown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@MonkstownHockey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@EY_Ireland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Hockey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@irishhockey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96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Stephen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Findlater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@hookhockey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Nigel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@nigelringland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John Flack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  @Flackeroos</a:t>
                      </a: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248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467359"/>
            <a:ext cx="52241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Twitter </a:t>
            </a:r>
            <a:r>
              <a:rPr spc="-5" dirty="0"/>
              <a:t>Handles </a:t>
            </a:r>
            <a:r>
              <a:rPr dirty="0"/>
              <a:t>– EYHL</a:t>
            </a:r>
            <a:r>
              <a:rPr spc="-155" dirty="0"/>
              <a:t> </a:t>
            </a:r>
            <a:r>
              <a:rPr spc="-5" dirty="0"/>
              <a:t>Men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58620"/>
              </p:ext>
            </p:extLst>
          </p:nvPr>
        </p:nvGraphicFramePr>
        <p:xfrm>
          <a:off x="457200" y="1190625"/>
          <a:ext cx="5194300" cy="5162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1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Monkstown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@MonkstownHockey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Annadale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@annadalehc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Three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Rock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Rovers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@TRRHC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Banbridge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@banbridgehc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Pembroke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Wanderers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@PWHC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Lisnagarvery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@lisnagarveyhc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YMCA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@YMCAHC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spc="-5" dirty="0">
                          <a:latin typeface="Arial"/>
                          <a:cs typeface="Arial"/>
                        </a:rPr>
                        <a:t>UCD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dirty="0">
                          <a:latin typeface="Arial"/>
                          <a:cs typeface="Arial"/>
                        </a:rPr>
                        <a:t>UCDMHC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Glenanne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@Glenannesc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spc="-5" dirty="0">
                          <a:latin typeface="Arial"/>
                          <a:cs typeface="Arial"/>
                        </a:rPr>
                        <a:t>Corinthian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spc="-5" dirty="0">
                          <a:latin typeface="Arial"/>
                          <a:cs typeface="Arial"/>
                        </a:rPr>
                        <a:t>CorinthiansHock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@EY_Ireland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Hockey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@irishhockey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Stephen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Findlater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@hookhockey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Nigel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@nigelringland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John Flack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@Flackeroos</a:t>
                      </a: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8651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483234"/>
            <a:ext cx="57588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Twitter </a:t>
            </a:r>
            <a:r>
              <a:rPr spc="-5" dirty="0"/>
              <a:t>Handles </a:t>
            </a:r>
            <a:r>
              <a:rPr dirty="0"/>
              <a:t>– EYHLD2</a:t>
            </a:r>
            <a:r>
              <a:rPr spc="-30" dirty="0"/>
              <a:t> </a:t>
            </a:r>
            <a:r>
              <a:rPr spc="-5" dirty="0"/>
              <a:t>Men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171831"/>
              </p:ext>
            </p:extLst>
          </p:nvPr>
        </p:nvGraphicFramePr>
        <p:xfrm>
          <a:off x="601662" y="1304925"/>
          <a:ext cx="5194935" cy="4474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2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Railway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Union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@RailwayUnionHC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T w="12700">
                      <a:solidFill>
                        <a:srgbClr val="7ED13A"/>
                      </a:solidFill>
                      <a:prstDash val="solid"/>
                    </a:lnT>
                    <a:lnB w="12700">
                      <a:solidFill>
                        <a:srgbClr val="7ED13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spc="-10" dirty="0">
                          <a:latin typeface="Arial"/>
                          <a:cs typeface="Arial"/>
                        </a:rPr>
                        <a:t>Cork Church of Ireland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spc="-5" dirty="0">
                          <a:latin typeface="Arial"/>
                          <a:cs typeface="Arial"/>
                        </a:rPr>
                        <a:t>CorkCofI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7ED13A"/>
                      </a:solidFill>
                      <a:prstDash val="solid"/>
                    </a:lnT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spc="-5" dirty="0">
                          <a:latin typeface="Arial"/>
                          <a:cs typeface="Arial"/>
                        </a:rPr>
                        <a:t>Avoca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dirty="0">
                          <a:latin typeface="Arial"/>
                          <a:cs typeface="Arial"/>
                        </a:rPr>
                        <a:t>avocahc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spc="-5" dirty="0">
                          <a:latin typeface="Arial"/>
                          <a:cs typeface="Arial"/>
                        </a:rPr>
                        <a:t>Clontarf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spc="-5" dirty="0">
                          <a:latin typeface="Arial"/>
                          <a:cs typeface="Arial"/>
                        </a:rPr>
                        <a:t>Clontarfhc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Cork Harlequins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dirty="0">
                          <a:latin typeface="Arial"/>
                          <a:cs typeface="Arial"/>
                        </a:rPr>
                        <a:t>Cork_harlequins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Kilkeel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@KilkeelHC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IE" sz="1400" spc="-10" dirty="0">
                          <a:latin typeface="Arial"/>
                          <a:cs typeface="Arial"/>
                        </a:rPr>
                        <a:t>Cookstown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</a:t>
                      </a:r>
                      <a:r>
                        <a:rPr lang="en-IE" sz="1400" spc="-5" dirty="0">
                          <a:latin typeface="Arial"/>
                          <a:cs typeface="Arial"/>
                        </a:rPr>
                        <a:t>CookstownHockey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Instonians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@instonianshc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@EY_Ireland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Hockey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Ireland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@irishhockey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Stephen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Findlater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@hookhockey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Nigel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@nigelringland</a:t>
                      </a:r>
                    </a:p>
                  </a:txBody>
                  <a:tcPr marL="0" marR="0" marT="41275" marB="0">
                    <a:solidFill>
                      <a:srgbClr val="7ED13A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John Flack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IE" sz="1400" dirty="0">
                          <a:latin typeface="Arial"/>
                          <a:cs typeface="Arial"/>
                        </a:rPr>
                        <a:t>    @Flackeroos</a:t>
                      </a:r>
                    </a:p>
                  </a:txBody>
                  <a:tcPr marL="0" marR="0" marT="41275" marB="0">
                    <a:lnB w="12700">
                      <a:solidFill>
                        <a:srgbClr val="7ED13A"/>
                      </a:solidFill>
                      <a:prstDash val="solid"/>
                    </a:lnB>
                    <a:solidFill>
                      <a:schemeClr val="bg1">
                        <a:alpha val="1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3732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835</Words>
  <Application>Microsoft Office PowerPoint</Application>
  <PresentationFormat>On-screen Show (4:3)</PresentationFormat>
  <Paragraphs>189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Sponsorship News</vt:lpstr>
      <vt:lpstr>Promoting the EYHL and Hockey</vt:lpstr>
      <vt:lpstr>Twitter</vt:lpstr>
      <vt:lpstr>What should you do ?</vt:lpstr>
      <vt:lpstr>Twitter Handles – EYHL Women</vt:lpstr>
      <vt:lpstr>Twitter Handles – EYHLD2 Women</vt:lpstr>
      <vt:lpstr>Twitter Handles – EYHL Men</vt:lpstr>
      <vt:lpstr>Twitter Handles – EYHLD2 Men</vt:lpstr>
      <vt:lpstr>Meeting the needs of media outlets</vt:lpstr>
      <vt:lpstr>Happy to help!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Sherwood</dc:creator>
  <cp:lastModifiedBy>Competitions Admin</cp:lastModifiedBy>
  <cp:revision>30</cp:revision>
  <dcterms:created xsi:type="dcterms:W3CDTF">2019-09-02T14:02:10Z</dcterms:created>
  <dcterms:modified xsi:type="dcterms:W3CDTF">2020-09-25T10:28:07Z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2019-09-02T00:00:00Z</vt:filetime>
  </property>
</Properties>
</file>